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367" r:id="rId3"/>
    <p:sldId id="578" r:id="rId4"/>
    <p:sldId id="579" r:id="rId5"/>
    <p:sldId id="603" r:id="rId6"/>
    <p:sldId id="604" r:id="rId7"/>
    <p:sldId id="612" r:id="rId8"/>
    <p:sldId id="613" r:id="rId9"/>
    <p:sldId id="606" r:id="rId10"/>
    <p:sldId id="592" r:id="rId11"/>
    <p:sldId id="598" r:id="rId12"/>
    <p:sldId id="593" r:id="rId13"/>
    <p:sldId id="621" r:id="rId14"/>
    <p:sldId id="622" r:id="rId15"/>
    <p:sldId id="620" r:id="rId16"/>
    <p:sldId id="581" r:id="rId17"/>
    <p:sldId id="591" r:id="rId18"/>
    <p:sldId id="583" r:id="rId19"/>
    <p:sldId id="585" r:id="rId20"/>
    <p:sldId id="618" r:id="rId21"/>
    <p:sldId id="619" r:id="rId22"/>
    <p:sldId id="609" r:id="rId23"/>
    <p:sldId id="615" r:id="rId24"/>
    <p:sldId id="611" r:id="rId25"/>
    <p:sldId id="616" r:id="rId26"/>
    <p:sldId id="614" r:id="rId27"/>
    <p:sldId id="582" r:id="rId28"/>
    <p:sldId id="384" r:id="rId29"/>
    <p:sldId id="602" r:id="rId30"/>
    <p:sldId id="584" r:id="rId31"/>
    <p:sldId id="590" r:id="rId32"/>
    <p:sldId id="601" r:id="rId33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0000"/>
    <a:srgbClr val="595959"/>
    <a:srgbClr val="0000FF"/>
    <a:srgbClr val="FFFF00"/>
    <a:srgbClr val="EAEAEA"/>
    <a:srgbClr val="C0C0C0"/>
    <a:srgbClr val="008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7" autoAdjust="0"/>
    <p:restoredTop sz="86601" autoAdjust="0"/>
  </p:normalViewPr>
  <p:slideViewPr>
    <p:cSldViewPr>
      <p:cViewPr varScale="1">
        <p:scale>
          <a:sx n="90" d="100"/>
          <a:sy n="90" d="100"/>
        </p:scale>
        <p:origin x="189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2400" dirty="0"/>
              <a:t>Accuracy</a:t>
            </a:r>
            <a:endParaRPr lang="zh-TW" altLang="en-US" sz="24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VGGFace (Resnet50 )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A2CF-4745-8738-B3DACCA6E892}"/>
                </c:ext>
              </c:extLst>
            </c:dLbl>
            <c:dLbl>
              <c:idx val="1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A2CF-4745-8738-B3DACCA6E892}"/>
                </c:ext>
              </c:extLst>
            </c:dLbl>
            <c:dLbl>
              <c:idx val="2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A2CF-4745-8738-B3DACCA6E892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Top-1</c:v>
                </c:pt>
                <c:pt idx="1">
                  <c:v>Top-3</c:v>
                </c:pt>
                <c:pt idx="2">
                  <c:v>Top-5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0.80940000000000001</c:v>
                </c:pt>
                <c:pt idx="1">
                  <c:v>0.85780000000000001</c:v>
                </c:pt>
                <c:pt idx="2">
                  <c:v>0.86909999999999998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2CF-4745-8738-B3DACCA6E89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VGGFace (VGG16)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8D92C9F-6956-2B46-A369-A7702A189D7D}" type="VALUE">
                      <a:rPr lang="en-US" altLang="zh-TW" sz="1400"/>
                      <a:pPr/>
                      <a:t>[值]</a:t>
                    </a:fld>
                    <a:endParaRPr lang="zh-TW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A2CF-4745-8738-B3DACCA6E892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E097700-9057-9049-A71E-F99557EF5CAE}" type="VALUE">
                      <a:rPr lang="en-US" altLang="zh-TW" sz="1400"/>
                      <a:pPr>
                        <a:defRPr sz="12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[值]</a:t>
                    </a:fld>
                    <a:endParaRPr lang="zh-TW" altLang="en-US"/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2CF-4745-8738-B3DACCA6E89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5D28348-FAF6-B240-A6CE-8681738CA73F}" type="VALUE">
                      <a:rPr lang="en-US" altLang="zh-TW" sz="1400"/>
                      <a:pPr/>
                      <a:t>[值]</a:t>
                    </a:fld>
                    <a:endParaRPr lang="zh-TW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A2CF-4745-8738-B3DACCA6E892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Top-1</c:v>
                </c:pt>
                <c:pt idx="1">
                  <c:v>Top-3</c:v>
                </c:pt>
                <c:pt idx="2">
                  <c:v>Top-5</c:v>
                </c:pt>
              </c:strCache>
            </c:strRef>
          </c:cat>
          <c:val>
            <c:numRef>
              <c:f>工作表1!$C$2:$C$4</c:f>
              <c:numCache>
                <c:formatCode>General</c:formatCode>
                <c:ptCount val="3"/>
                <c:pt idx="0">
                  <c:v>0.51329999999999998</c:v>
                </c:pt>
                <c:pt idx="1">
                  <c:v>0.61099999999999999</c:v>
                </c:pt>
                <c:pt idx="2">
                  <c:v>0.64790000000000003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2CF-4745-8738-B3DACCA6E89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Facenet</c:v>
                </c:pt>
              </c:strCache>
            </c:strRef>
          </c:tx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/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工作表1!$A$2:$A$4</c:f>
              <c:strCache>
                <c:ptCount val="3"/>
                <c:pt idx="0">
                  <c:v>Top-1</c:v>
                </c:pt>
                <c:pt idx="1">
                  <c:v>Top-3</c:v>
                </c:pt>
                <c:pt idx="2">
                  <c:v>Top-5</c:v>
                </c:pt>
              </c:strCache>
            </c:strRef>
          </c:cat>
          <c:val>
            <c:numRef>
              <c:f>工作表1!$D$2:$D$4</c:f>
              <c:numCache>
                <c:formatCode>General</c:formatCode>
                <c:ptCount val="3"/>
                <c:pt idx="0">
                  <c:v>0.71870000000000001</c:v>
                </c:pt>
                <c:pt idx="1">
                  <c:v>0.79510000000000003</c:v>
                </c:pt>
                <c:pt idx="2">
                  <c:v>0.81689999999999996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2CF-4745-8738-B3DACCA6E8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5"/>
        <c:overlap val="-46"/>
        <c:axId val="1076310816"/>
        <c:axId val="1076312496"/>
      </c:barChart>
      <c:catAx>
        <c:axId val="107631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312496"/>
        <c:crosses val="autoZero"/>
        <c:auto val="1"/>
        <c:lblAlgn val="ctr"/>
        <c:lblOffset val="100"/>
        <c:noMultiLvlLbl val="0"/>
      </c:catAx>
      <c:valAx>
        <c:axId val="1076312496"/>
        <c:scaling>
          <c:orientation val="minMax"/>
          <c:max val="1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31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4998730299807961E-2"/>
          <c:y val="0.92148714749414562"/>
          <c:w val="0.88752071765268714"/>
          <c:h val="6.19732135898664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Top-1</a:t>
            </a:r>
            <a:r>
              <a:rPr lang="en-US" altLang="zh-TW" baseline="0" dirty="0"/>
              <a:t> Accuracy</a:t>
            </a:r>
            <a:endParaRPr lang="zh-TW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Bicubic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>
                  <c:v>0.76690000000000003</c:v>
                </c:pt>
                <c:pt idx="1">
                  <c:v>0.3851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92-124B-A34A-3125C5418307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SR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>
                  <c:v>0.77010000000000001</c:v>
                </c:pt>
                <c:pt idx="1">
                  <c:v>0.32440000000000002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92-124B-A34A-3125C5418307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DividedSR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工作表1!$D$2:$D$3</c:f>
              <c:numCache>
                <c:formatCode>0.00%</c:formatCode>
                <c:ptCount val="2"/>
                <c:pt idx="0">
                  <c:v>0.73580000000000001</c:v>
                </c:pt>
                <c:pt idx="1">
                  <c:v>0.28389999999999999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92-124B-A34A-3125C54183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6"/>
        <c:overlap val="-24"/>
        <c:axId val="341354735"/>
        <c:axId val="266923599"/>
      </c:barChart>
      <c:catAx>
        <c:axId val="341354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66923599"/>
        <c:crosses val="autoZero"/>
        <c:auto val="1"/>
        <c:lblAlgn val="ctr"/>
        <c:lblOffset val="100"/>
        <c:noMultiLvlLbl val="0"/>
      </c:catAx>
      <c:valAx>
        <c:axId val="266923599"/>
        <c:scaling>
          <c:orientation val="minMax"/>
          <c:max val="0.83000000000000007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41354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2019/3/18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2019/3/18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zh.wikipedia.org/wiki/ROC%E6%9B%B2%E7%BA%BF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要有混淆矩陣</a:t>
            </a:r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dirty="0"/>
              <a:t>An object detector of a particular class is considered good if its precision stays high as recall increases, which means that if you vary the confidence threshold, the precision and recall will still be high. </a:t>
            </a: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抽</a:t>
            </a:r>
            <a:r>
              <a:rPr kumimoji="1" lang="en-US" altLang="zh-TW" dirty="0"/>
              <a:t>feature</a:t>
            </a:r>
            <a:r>
              <a:rPr kumimoji="1" lang="zh-CN" altLang="en-US" dirty="0"/>
              <a:t>講清楚</a:t>
            </a:r>
            <a:r>
              <a:rPr kumimoji="1" lang="en-US" altLang="zh-CN" dirty="0"/>
              <a:t>for 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886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寫公式</a:t>
            </a:r>
            <a:endParaRPr kumimoji="1" lang="en-US" altLang="zh-TW" dirty="0"/>
          </a:p>
          <a:p>
            <a:r>
              <a:rPr kumimoji="1" lang="zh-CN" altLang="en-US" dirty="0"/>
              <a:t>兩個方參數在變動</a:t>
            </a:r>
            <a:endParaRPr kumimoji="1" lang="en-US" altLang="zh-CN" dirty="0"/>
          </a:p>
          <a:p>
            <a:r>
              <a:rPr kumimoji="1" lang="zh-CN" altLang="en-US" dirty="0"/>
              <a:t>化出不同的線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不要全部大寫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是（一個分類器的）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ROC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曲線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（接受者操作特性曲線）中錯分正負樣本概率相等的點（所對應的錯分概率值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數值比率寫出來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增加錯誤分析與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敘述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4399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2060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老師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是來分辨高解析度的圖</a:t>
            </a:r>
            <a:endParaRPr kumimoji="1" lang="en-US" altLang="zh-CN" dirty="0"/>
          </a:p>
          <a:p>
            <a:r>
              <a:rPr kumimoji="1" lang="zh-CN" altLang="en-US" dirty="0"/>
              <a:t>學生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是分辨相對應低解析度的圖</a:t>
            </a:r>
            <a:endParaRPr kumimoji="1" lang="en-US" altLang="zh-CN" dirty="0"/>
          </a:p>
          <a:p>
            <a:r>
              <a:rPr kumimoji="1" lang="zh-CN" altLang="en-US" dirty="0"/>
              <a:t>老師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會輸出最有用的</a:t>
            </a:r>
            <a:r>
              <a:rPr kumimoji="1" lang="en-US" altLang="zh-CN" dirty="0"/>
              <a:t>face features </a:t>
            </a:r>
            <a:r>
              <a:rPr kumimoji="1" lang="zh-CN" altLang="en-US" dirty="0"/>
              <a:t>藉由解決</a:t>
            </a:r>
            <a:r>
              <a:rPr kumimoji="1" lang="en-US" altLang="zh-CN" dirty="0"/>
              <a:t>sparse graph optimization</a:t>
            </a:r>
          </a:p>
          <a:p>
            <a:r>
              <a:rPr kumimoji="1" lang="zh-CN" altLang="en-US" dirty="0"/>
              <a:t>再用這些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來</a:t>
            </a:r>
            <a:r>
              <a:rPr kumimoji="1" lang="en-US" altLang="zh-CN" dirty="0"/>
              <a:t>fine tune</a:t>
            </a:r>
            <a:r>
              <a:rPr kumimoji="1" lang="zh-CN" altLang="en-US" dirty="0"/>
              <a:t>學生</a:t>
            </a:r>
            <a:r>
              <a:rPr kumimoji="1" lang="en-US" altLang="zh-CN" dirty="0"/>
              <a:t>stream</a:t>
            </a:r>
            <a:br>
              <a:rPr kumimoji="1" lang="en-US" altLang="zh-CN" dirty="0"/>
            </a:br>
            <a:r>
              <a:rPr kumimoji="1" lang="zh-CN" altLang="en-US" dirty="0"/>
              <a:t>不佳</a:t>
            </a:r>
            <a:r>
              <a:rPr kumimoji="1" lang="en-US" altLang="zh-CN" dirty="0"/>
              <a:t>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網絡來生成粗的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圖像。然後，粗的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圖像會被送到兩個分支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extractor</a:t>
            </a: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另外就是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 Estimation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估計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和解析圖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接著將這兩個結果輸入到一個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然後為什麼不直接從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來抽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或是預估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因為ＬＲ上比較模糊複雜度比較高</a:t>
            </a:r>
            <a:endParaRPr kumimoji="1"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則提供面部關鍵點的準確位置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面部解析估計不同面部組件的分割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先驗信息對人臉超分辨率的影響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把先驗信息估計網絡移除以後，構建了一個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用了先驗信息的模型有提高，分別提高了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（加入解析圖），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1.05dB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（兩個都加）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解析圖比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含有更多人臉圖像超分辨的信息，帶來的提升更大。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全局的解析圖比局部的解析圖更有用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數量增加所帶來的提升很小。</a:t>
            </a:r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FSRGAN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的兩項指標（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）都不如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，但是從視覺效果上看更加真實。這也與目前的一個共識相對應：基於生成對抗網絡的模型可以恢復視覺上合理的圖像，但是在一些指標上（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 , 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）的值會低。而基於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的深度模型會生成平滑的圖像，但是有高的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網絡來生成粗的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圖像。然後，粗的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圖像會被送到兩個分支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extractor</a:t>
            </a: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另外就是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 Estimation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估計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和解析圖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接著將這兩個結果輸入到一個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然後為什麼不直接從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來抽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或是預估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因為ＬＲ上比較模糊複雜度比較高</a:t>
            </a:r>
            <a:endParaRPr kumimoji="1"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則提供面部關鍵點的準確位置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面部解析估計不同面部組件的分割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先驗信息對人臉超分辨率的影響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把先驗信息估計網絡移除以後，構建了一個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用了先驗信息的模型有提高，分別提高了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（加入解析圖），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1.05dB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（兩個都加）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解析圖比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含有更多人臉圖像超分辨的信息，帶來的提升更大。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全局的解析圖比局部的解析圖更有用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數量增加所帶來的提升很小。</a:t>
            </a:r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FSRGAN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的兩項指標（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）都不如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，但是從視覺效果上看更加真實。這也與目前的一個共識相對應：基於生成對抗網絡的模型可以恢復視覺上合理的圖像，但是在一些指標上（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 , 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）的值會低。而基於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的深度模型會生成平滑的圖像，但是有高的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4960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話</a:t>
            </a:r>
            <a:r>
              <a:rPr kumimoji="1" lang="en-US" altLang="zh-CN" dirty="0"/>
              <a:t>flowchart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話</a:t>
            </a:r>
            <a:r>
              <a:rPr kumimoji="1" lang="en-US" altLang="zh-CN" dirty="0"/>
              <a:t>flowchart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4644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obots.ox.ac.uk/~vgg/data/vgg_face2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vis-www.cs.umass.edu/lfw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350" y="1916113"/>
            <a:ext cx="6911975" cy="2089150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Fine-tuning the </a:t>
            </a:r>
            <a:r>
              <a:rPr lang="en" altLang="zh-TW" sz="4000" cap="none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ResNet</a:t>
            </a: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-based large human face feature extractor by </a:t>
            </a: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Siamese</a:t>
            </a: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Network</a:t>
            </a:r>
            <a:endParaRPr lang="en-US" altLang="zh-TW" sz="4000" cap="none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30" y="2132856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916832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lang="en-US" altLang="zh-TW" dirty="0"/>
              <a:t>Evaluate the Face Detection Performance</a:t>
            </a:r>
          </a:p>
          <a:p>
            <a:pPr lvl="1"/>
            <a:r>
              <a:rPr lang="en-US" altLang="zh-TW" dirty="0"/>
              <a:t>Datasets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450 frontal face images of 27 or so unique people.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10" name="圖片 9" descr="一張含有 室外, 草, 樹, 個人 的圖片&#10;&#10;自動產生的描述">
            <a:extLst>
              <a:ext uri="{FF2B5EF4-FFF2-40B4-BE49-F238E27FC236}">
                <a16:creationId xmlns:a16="http://schemas.microsoft.com/office/drawing/2014/main" id="{77DD9F85-6C74-C845-AB0B-2A1DA9AC9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2" y="2925043"/>
            <a:ext cx="1854256" cy="1225133"/>
          </a:xfrm>
          <a:prstGeom prst="rect">
            <a:avLst/>
          </a:prstGeom>
        </p:spPr>
      </p:pic>
      <p:pic>
        <p:nvPicPr>
          <p:cNvPr id="14" name="圖片 13" descr="一張含有 牆, 個人, 室內, 握住 的圖片&#10;&#10;自動產生的描述">
            <a:extLst>
              <a:ext uri="{FF2B5EF4-FFF2-40B4-BE49-F238E27FC236}">
                <a16:creationId xmlns:a16="http://schemas.microsoft.com/office/drawing/2014/main" id="{F556D86D-7966-F043-B6D1-780F7C256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936" y="2925043"/>
            <a:ext cx="1854256" cy="1225133"/>
          </a:xfrm>
          <a:prstGeom prst="rect">
            <a:avLst/>
          </a:prstGeom>
        </p:spPr>
      </p:pic>
      <p:pic>
        <p:nvPicPr>
          <p:cNvPr id="16" name="圖片 15" descr="一張含有 個人, 室內, 報紙, 牆 的圖片&#10;&#10;自動產生的描述">
            <a:extLst>
              <a:ext uri="{FF2B5EF4-FFF2-40B4-BE49-F238E27FC236}">
                <a16:creationId xmlns:a16="http://schemas.microsoft.com/office/drawing/2014/main" id="{8908B2C5-BC45-9E47-A0AB-1C18ECD22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680" y="2925043"/>
            <a:ext cx="1854256" cy="1225133"/>
          </a:xfrm>
          <a:prstGeom prst="rect">
            <a:avLst/>
          </a:prstGeom>
        </p:spPr>
      </p:pic>
      <p:pic>
        <p:nvPicPr>
          <p:cNvPr id="18" name="圖片 17" descr="一張含有 個人, 室外, 服飾, 直立的 的圖片&#10;&#10;自動產生的描述">
            <a:extLst>
              <a:ext uri="{FF2B5EF4-FFF2-40B4-BE49-F238E27FC236}">
                <a16:creationId xmlns:a16="http://schemas.microsoft.com/office/drawing/2014/main" id="{7212CA89-82D6-7B4C-A968-223E0D58A5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680" y="5305939"/>
            <a:ext cx="1504929" cy="1436173"/>
          </a:xfrm>
          <a:prstGeom prst="rect">
            <a:avLst/>
          </a:prstGeom>
        </p:spPr>
      </p:pic>
      <p:pic>
        <p:nvPicPr>
          <p:cNvPr id="20" name="圖片 19" descr="一張含有 個人, 室內, 牆, 人 的圖片&#10;&#10;自動產生的描述">
            <a:extLst>
              <a:ext uri="{FF2B5EF4-FFF2-40B4-BE49-F238E27FC236}">
                <a16:creationId xmlns:a16="http://schemas.microsoft.com/office/drawing/2014/main" id="{004CBB96-40E6-D94E-AC95-3743020BAB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1743" y="5305939"/>
            <a:ext cx="1780172" cy="1436173"/>
          </a:xfrm>
          <a:prstGeom prst="rect">
            <a:avLst/>
          </a:prstGeom>
        </p:spPr>
      </p:pic>
      <p:pic>
        <p:nvPicPr>
          <p:cNvPr id="22" name="圖片 2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1DAFCA0F-E4DB-9F46-9DE2-889078175A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1915" y="5305939"/>
            <a:ext cx="1914898" cy="143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Evaluate the Face Detection Performance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</p:spPr>
            <p:txBody>
              <a:bodyPr/>
              <a:lstStyle/>
              <a:p>
                <a:r>
                  <a:rPr lang="en-US" altLang="zh-TW" dirty="0"/>
                  <a:t>Evaluate the Face Detection Performance</a:t>
                </a:r>
              </a:p>
              <a:p>
                <a:pPr lvl="1"/>
                <a:r>
                  <a:rPr kumimoji="1" lang="en-US" altLang="zh-TW" b="1" dirty="0"/>
                  <a:t>Precision Recall curve</a:t>
                </a:r>
              </a:p>
              <a:p>
                <a:pPr lvl="2"/>
                <a:r>
                  <a:rPr kumimoji="1" lang="en-US" altLang="zh-TW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1" i="1" smtClean="0">
                        <a:latin typeface="Cambria Math" panose="02040503050406030204" pitchFamily="18" charset="0"/>
                      </a:rPr>
                      <m:t>𝒑𝒓𝒆𝒄𝒊𝒔𝒊𝒐𝒏</m:t>
                    </m:r>
                    <m:r>
                      <a:rPr kumimoji="1" lang="en-US" altLang="zh-TW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</m:oMath>
                </a14:m>
                <a:endParaRPr kumimoji="1" lang="en-US" altLang="zh-TW" b="1" dirty="0"/>
              </a:p>
              <a:p>
                <a:pPr lvl="2"/>
                <a:r>
                  <a:rPr kumimoji="1" lang="en-US" altLang="zh-TW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1" i="1" smtClean="0">
                        <a:latin typeface="Cambria Math" panose="02040503050406030204" pitchFamily="18" charset="0"/>
                      </a:rPr>
                      <m:t>𝒓𝒆𝒄𝒂𝒍𝒍</m:t>
                    </m:r>
                    <m:r>
                      <a:rPr kumimoji="1" lang="en-US" altLang="zh-TW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地圖 的圖片&#10;&#10;自動產生的描述">
            <a:extLst>
              <a:ext uri="{FF2B5EF4-FFF2-40B4-BE49-F238E27FC236}">
                <a16:creationId xmlns:a16="http://schemas.microsoft.com/office/drawing/2014/main" id="{77149DCC-79BC-F749-8F24-C83D8E4B5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8" y="3871937"/>
            <a:ext cx="3821385" cy="2866039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5DF86EF9-A35C-2344-A088-9C068D7C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441910FF-4C68-104F-92D3-9DD13388D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698" y="3876073"/>
            <a:ext cx="3821385" cy="2866039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4199F75B-8D83-EB44-B934-269C698FE545}"/>
              </a:ext>
            </a:extLst>
          </p:cNvPr>
          <p:cNvGrpSpPr/>
          <p:nvPr/>
        </p:nvGrpSpPr>
        <p:grpSpPr>
          <a:xfrm>
            <a:off x="512509" y="1005898"/>
            <a:ext cx="7605843" cy="2870175"/>
            <a:chOff x="448443" y="3951761"/>
            <a:chExt cx="7605843" cy="2870175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5448FD3-9C4B-DA49-B830-6AF984D27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443" y="3955897"/>
              <a:ext cx="3821385" cy="2866039"/>
            </a:xfrm>
            <a:prstGeom prst="rect">
              <a:avLst/>
            </a:prstGeom>
          </p:spPr>
        </p:pic>
        <p:pic>
          <p:nvPicPr>
            <p:cNvPr id="12" name="圖片 11" descr="一張含有 文字 的圖片&#10;&#10;自動產生的描述">
              <a:extLst>
                <a:ext uri="{FF2B5EF4-FFF2-40B4-BE49-F238E27FC236}">
                  <a16:creationId xmlns:a16="http://schemas.microsoft.com/office/drawing/2014/main" id="{D1923F2D-4034-5C43-B535-35A498E1B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901" y="3951761"/>
              <a:ext cx="3821385" cy="2866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492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 Dataset: </a:t>
            </a:r>
            <a:r>
              <a:rPr lang="en-US" altLang="zh-TW" dirty="0">
                <a:hlinkClick r:id="rId2"/>
              </a:rPr>
              <a:t>VGGFace2</a:t>
            </a:r>
            <a:r>
              <a:rPr lang="en-US" altLang="zh-TW" dirty="0"/>
              <a:t> (A large scale image dataset for face recognition)</a:t>
            </a:r>
          </a:p>
          <a:p>
            <a:pPr lvl="1"/>
            <a:r>
              <a:rPr lang="en-US" altLang="zh-TW" dirty="0"/>
              <a:t>9,000 + identities</a:t>
            </a:r>
          </a:p>
          <a:p>
            <a:pPr lvl="1"/>
            <a:r>
              <a:rPr lang="en-US" altLang="zh-TW" dirty="0"/>
              <a:t>3.3 million + faces</a:t>
            </a:r>
          </a:p>
          <a:p>
            <a:pPr lvl="1"/>
            <a:r>
              <a:rPr lang="en-US" altLang="zh-TW" dirty="0"/>
              <a:t>362 ~ per-subject samples</a:t>
            </a:r>
            <a:endParaRPr kumimoji="1" lang="en-US" altLang="zh-TW" dirty="0"/>
          </a:p>
          <a:p>
            <a:r>
              <a:rPr kumimoji="1" lang="en" altLang="zh-TW" dirty="0"/>
              <a:t>My method</a:t>
            </a:r>
          </a:p>
          <a:p>
            <a:pPr marL="881063" lvl="1" indent="-514350">
              <a:buFont typeface="+mj-lt"/>
              <a:buAutoNum type="arabicPeriod"/>
            </a:pPr>
            <a:r>
              <a:rPr kumimoji="1" lang="en" altLang="zh-TW" dirty="0"/>
              <a:t>Select images whose shape above 1k as our training data.</a:t>
            </a:r>
          </a:p>
          <a:p>
            <a:pPr marL="881063" lvl="1" indent="-514350">
              <a:buFont typeface="+mj-lt"/>
              <a:buAutoNum type="arabicPeriod"/>
            </a:pPr>
            <a:r>
              <a:rPr kumimoji="1" lang="en" altLang="zh-TW" dirty="0"/>
              <a:t>Face alignment </a:t>
            </a:r>
            <a:r>
              <a:rPr kumimoji="1" lang="en-US" altLang="zh-TW" dirty="0"/>
              <a:t>according </a:t>
            </a:r>
            <a:r>
              <a:rPr kumimoji="1" lang="en" altLang="zh-TW" dirty="0"/>
              <a:t>bounding boxes provided by the dataset.</a:t>
            </a:r>
          </a:p>
          <a:p>
            <a:pPr marL="881063" lvl="1" indent="-514350">
              <a:buFont typeface="+mj-lt"/>
              <a:buAutoNum type="arabicPeriod"/>
            </a:pPr>
            <a:r>
              <a:rPr kumimoji="1" lang="en" altLang="zh-TW" dirty="0"/>
              <a:t>Downscale these images x1/2, x1/3, x1/4.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6662D072-D089-F04F-B50C-58D7D556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438221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Recognition Dataset: </a:t>
            </a:r>
            <a:r>
              <a:rPr kumimoji="1" lang="en-US" altLang="zh-TW" dirty="0">
                <a:hlinkClick r:id="rId2"/>
              </a:rPr>
              <a:t>LFW</a:t>
            </a:r>
            <a:r>
              <a:rPr kumimoji="1" lang="en-US" altLang="zh-TW" dirty="0"/>
              <a:t> Face Dataset</a:t>
            </a:r>
          </a:p>
          <a:p>
            <a:pPr lvl="1"/>
            <a:r>
              <a:rPr kumimoji="1" lang="en-US" altLang="zh-TW" dirty="0"/>
              <a:t>5749 celebrities, each contains 1~10 images, 13233 images in total</a:t>
            </a:r>
          </a:p>
          <a:p>
            <a:r>
              <a:rPr kumimoji="1" lang="en-US" altLang="zh-TW" dirty="0"/>
              <a:t>My method: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For each celebrity, downloaded 10 images from google.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Applied Vgg16/Resnet50/</a:t>
            </a:r>
            <a:r>
              <a:rPr kumimoji="1" lang="en-US" altLang="zh-TW" dirty="0" err="1"/>
              <a:t>Facenet</a:t>
            </a:r>
            <a:r>
              <a:rPr kumimoji="1" lang="en-US" altLang="zh-TW" dirty="0"/>
              <a:t> face feature extractor to encode these images and merged to a NumPy array.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Encoded every image in LFW dataset and calculated the distance with each person’s feature.</a:t>
            </a:r>
          </a:p>
          <a:p>
            <a:endParaRPr kumimoji="1"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Evaluate Face Recognition on LFW (1x)</a:t>
            </a:r>
            <a:endParaRPr kumimoji="1" lang="zh-TW" altLang="en-US" dirty="0"/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E6DB8D1C-946C-3E42-8F12-715A4C5438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057508"/>
              </p:ext>
            </p:extLst>
          </p:nvPr>
        </p:nvGraphicFramePr>
        <p:xfrm>
          <a:off x="1007889" y="1556792"/>
          <a:ext cx="7056784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B17A7-3B69-BF4C-AF52-2DE87219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ACF8B2B-EF2C-DA48-9104-AB618D3CD444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6"/>
            <a:ext cx="81359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Results of Bicubic and Super-Resolution on LFW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F8E93335-D123-044A-9E33-B0F6E96E09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0347885"/>
              </p:ext>
            </p:extLst>
          </p:nvPr>
        </p:nvGraphicFramePr>
        <p:xfrm>
          <a:off x="1043608" y="1916832"/>
          <a:ext cx="6768752" cy="4640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標題 1">
            <a:extLst>
              <a:ext uri="{FF2B5EF4-FFF2-40B4-BE49-F238E27FC236}">
                <a16:creationId xmlns:a16="http://schemas.microsoft.com/office/drawing/2014/main" id="{888BF9AA-43D1-AB4A-B8EC-CC39CEFC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50567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Approach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users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building user vector, 1 image for the test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Intruders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outside test 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0534C3-D584-4B43-8571-F71550F79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800" y="4701875"/>
            <a:ext cx="1785536" cy="17855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029253-1C2E-634C-950B-B94E9F4A6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887" y="4715927"/>
            <a:ext cx="1169753" cy="17515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E830AA5-53A2-4A4F-B459-51CCA4AB7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3140968"/>
            <a:ext cx="1511768" cy="15549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D3093F-0A1C-5B4B-9DED-A62B08A94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800" y="3140969"/>
            <a:ext cx="1584088" cy="15609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6EADBC9-31B4-894D-A9F6-9372405C4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209" y="4698910"/>
            <a:ext cx="1785536" cy="178553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EB4162A-F8BE-5F4F-A74E-C1D4737A3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9099" y="3130864"/>
            <a:ext cx="1492821" cy="157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Face Verification DET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8D255DD-9A44-7F4E-9927-47AC4CAD6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79" y="1747230"/>
            <a:ext cx="4996133" cy="49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30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Set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=1,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A3B267-73C7-9344-AA29-4C8067284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479" y="1751772"/>
            <a:ext cx="5026590" cy="491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579671"/>
              </a:xfrm>
            </p:spPr>
            <p:txBody>
              <a:bodyPr/>
              <a:lstStyle/>
              <a:p>
                <a:r>
                  <a:rPr kumimoji="1" lang="en-US" altLang="zh-TW" dirty="0"/>
                  <a:t>Accuracy of different feature extractor</a:t>
                </a:r>
              </a:p>
              <a:p>
                <a:pPr lvl="1"/>
                <a:r>
                  <a:rPr kumimoji="1" lang="en-US" altLang="zh-TW" dirty="0"/>
                  <a:t>We determine the threshold of feature extractors VGG16 and Resnet50 according to the lowest penalty, 0.88 and 0.77, respectively.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𝑉𝑒𝑟𝑖𝑓𝑦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𝑐𝑜𝑟𝑟𝑒𝑐𝑡𝑙𝑦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𝐴𝑢𝑡h𝑜𝑟𝑖𝑧𝑒𝑑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𝑢𝑠𝑒𝑟𝑠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𝑝𝑎𝑠𝑠𝑒𝑑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𝑡h𝑟𝑒𝑠h𝑜𝑙𝑑</m:t>
                        </m:r>
                      </m:den>
                    </m:f>
                    <m:r>
                      <a:rPr kumimoji="1"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100%</m:t>
                    </m:r>
                  </m:oMath>
                </a14:m>
                <a:r>
                  <a:rPr kumimoji="1" lang="en-US" altLang="zh-TW" dirty="0"/>
                  <a:t> </a:t>
                </a:r>
              </a:p>
              <a:p>
                <a:pPr lvl="1"/>
                <a:r>
                  <a:rPr kumimoji="1" lang="en-US" altLang="zh-TW" dirty="0"/>
                  <a:t>VGG16 accuracy: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376</m:t>
                        </m:r>
                      </m:num>
                      <m:den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400</m:t>
                        </m:r>
                      </m:den>
                    </m:f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=94.00%</m:t>
                    </m:r>
                  </m:oMath>
                </a14:m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Resnet50 accuracy: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460</m:t>
                        </m:r>
                      </m:num>
                      <m:den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461</m:t>
                        </m:r>
                      </m:den>
                    </m:f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=99.78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kumimoji="1" lang="en-US" altLang="zh-TW" dirty="0"/>
              </a:p>
              <a:p>
                <a:pPr lvl="1"/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579671"/>
              </a:xfrm>
              <a:blipFill>
                <a:blip r:embed="rId3"/>
                <a:stretch>
                  <a:fillRect l="-467" t="-14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DF06DDE-F212-3A46-AF61-66B24CC11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897842"/>
              </p:ext>
            </p:extLst>
          </p:nvPr>
        </p:nvGraphicFramePr>
        <p:xfrm>
          <a:off x="971600" y="4597466"/>
          <a:ext cx="5688632" cy="18771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9388">
                  <a:extLst>
                    <a:ext uri="{9D8B030D-6E8A-4147-A177-3AD203B41FA5}">
                      <a16:colId xmlns:a16="http://schemas.microsoft.com/office/drawing/2014/main" val="2157639255"/>
                    </a:ext>
                  </a:extLst>
                </a:gridCol>
                <a:gridCol w="3879244">
                  <a:extLst>
                    <a:ext uri="{9D8B030D-6E8A-4147-A177-3AD203B41FA5}">
                      <a16:colId xmlns:a16="http://schemas.microsoft.com/office/drawing/2014/main" val="301254587"/>
                    </a:ext>
                  </a:extLst>
                </a:gridCol>
              </a:tblGrid>
              <a:tr h="938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Error image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12282"/>
                  </a:ext>
                </a:extLst>
              </a:tr>
              <a:tr h="93857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Misidentification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944268"/>
                  </a:ext>
                </a:extLst>
              </a:tr>
            </a:tbl>
          </a:graphicData>
        </a:graphic>
      </p:graphicFrame>
      <p:pic>
        <p:nvPicPr>
          <p:cNvPr id="10" name="圖片 9" descr="一張含有 個人, 室內, 服飾, 年輕 的圖片&#10;&#10;自動產生的描述">
            <a:extLst>
              <a:ext uri="{FF2B5EF4-FFF2-40B4-BE49-F238E27FC236}">
                <a16:creationId xmlns:a16="http://schemas.microsoft.com/office/drawing/2014/main" id="{F32B1BAD-C03A-4147-BC46-727C1F533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36" y="5548902"/>
            <a:ext cx="812800" cy="889000"/>
          </a:xfrm>
          <a:prstGeom prst="rect">
            <a:avLst/>
          </a:prstGeom>
          <a:ln w="19050">
            <a:noFill/>
          </a:ln>
        </p:spPr>
      </p:pic>
      <p:pic>
        <p:nvPicPr>
          <p:cNvPr id="6" name="圖片 5" descr="一張含有 個人, 室內, 牆, 尋找 的圖片&#10;&#10;自動產生的描述">
            <a:extLst>
              <a:ext uri="{FF2B5EF4-FFF2-40B4-BE49-F238E27FC236}">
                <a16:creationId xmlns:a16="http://schemas.microsoft.com/office/drawing/2014/main" id="{8EFA3E7F-4DD0-B54B-BD86-A52811B5C5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19" y="4623183"/>
            <a:ext cx="919654" cy="888999"/>
          </a:xfrm>
          <a:prstGeom prst="rect">
            <a:avLst/>
          </a:prstGeom>
          <a:ln w="19050">
            <a:noFill/>
          </a:ln>
        </p:spPr>
      </p:pic>
      <p:pic>
        <p:nvPicPr>
          <p:cNvPr id="12" name="圖片 11" descr="一張含有 個人, 室內, 服飾, 年輕 的圖片&#10;&#10;自動產生的描述">
            <a:extLst>
              <a:ext uri="{FF2B5EF4-FFF2-40B4-BE49-F238E27FC236}">
                <a16:creationId xmlns:a16="http://schemas.microsoft.com/office/drawing/2014/main" id="{4D5D3B22-9482-DB4E-823E-26ED05E327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963" y="5548902"/>
            <a:ext cx="830513" cy="889000"/>
          </a:xfrm>
          <a:prstGeom prst="rect">
            <a:avLst/>
          </a:prstGeom>
        </p:spPr>
      </p:pic>
      <p:pic>
        <p:nvPicPr>
          <p:cNvPr id="14" name="圖片 13" descr="一張含有 個人, 室內, 領帶, 服飾 的圖片&#10;&#10;自動產生的描述">
            <a:extLst>
              <a:ext uri="{FF2B5EF4-FFF2-40B4-BE49-F238E27FC236}">
                <a16:creationId xmlns:a16="http://schemas.microsoft.com/office/drawing/2014/main" id="{10D695A5-8A4A-9249-9757-A9777F5FAF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37" y="5548902"/>
            <a:ext cx="830513" cy="890695"/>
          </a:xfrm>
          <a:prstGeom prst="rect">
            <a:avLst/>
          </a:prstGeom>
        </p:spPr>
      </p:pic>
      <p:pic>
        <p:nvPicPr>
          <p:cNvPr id="16" name="圖片 15" descr="一張含有 個人, 室內, 牆, 女性 的圖片&#10;&#10;自動產生的描述">
            <a:extLst>
              <a:ext uri="{FF2B5EF4-FFF2-40B4-BE49-F238E27FC236}">
                <a16:creationId xmlns:a16="http://schemas.microsoft.com/office/drawing/2014/main" id="{1E6C462A-D1AF-1F46-98E4-63B48D4F41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1" y="5548903"/>
            <a:ext cx="792892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99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Faces, a basic attribute that can distinguish one person to another. There are many well-known face recognition models have deployed  on modern computer vision and multimedia applications.</a:t>
            </a:r>
          </a:p>
          <a:p>
            <a:pPr lvl="1"/>
            <a:r>
              <a:rPr kumimoji="1" lang="en-US" altLang="zh-TW" dirty="0"/>
              <a:t>In real world, the face recognition models need to meet the actual cases to identify the low-resolution human faces. It is essential to explore how to achieve an efficient method without losing too much on recognition accuracy.</a:t>
            </a:r>
          </a:p>
          <a:p>
            <a:pPr lvl="1"/>
            <a:r>
              <a:rPr kumimoji="1" lang="en-US" altLang="zh-TW" dirty="0"/>
              <a:t>To address this problem, we proposed a model </a:t>
            </a:r>
            <a:r>
              <a:rPr kumimoji="1" lang="en" altLang="zh-TW" dirty="0"/>
              <a:t>reconstructing the high-resolution faces before recognition. In addition, we used FaceBoxes to detection faces and VGGFace with Resnet50 backbone as the face feature </a:t>
            </a:r>
            <a:r>
              <a:rPr kumimoji="1" lang="en-US" altLang="zh-TW" dirty="0"/>
              <a:t>extractor can run 14 FPS on NVIDIA Quadro GV100 GPU.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F700A1-2F4B-BE4F-9FA0-A089D89DA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Downscale the </a:t>
            </a:r>
            <a:r>
              <a:rPr kumimoji="1" lang="en-US" altLang="zh-TW" dirty="0"/>
              <a:t>high-resolution images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BEBDB8-FE89-B140-B417-67EBF243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132856"/>
            <a:ext cx="3671726" cy="355708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A24124E-2829-C64F-8D5C-00DD6ABF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908" y="2500577"/>
            <a:ext cx="1367577" cy="22266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CC93D9-BC6D-434B-9724-67009F89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2" y="2500576"/>
            <a:ext cx="684266" cy="11140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16CEC5F-2711-B84F-898B-FF3E8A6D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555" y="3691668"/>
            <a:ext cx="343415" cy="559128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F28C72B-8357-9840-81B1-E0CBD1AFCD72}"/>
              </a:ext>
            </a:extLst>
          </p:cNvPr>
          <p:cNvCxnSpPr>
            <a:cxnSpLocks/>
          </p:cNvCxnSpPr>
          <p:nvPr/>
        </p:nvCxnSpPr>
        <p:spPr>
          <a:xfrm>
            <a:off x="4263582" y="3461777"/>
            <a:ext cx="667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8076D74-CDDF-E641-8BB3-4B220A096F43}"/>
              </a:ext>
            </a:extLst>
          </p:cNvPr>
          <p:cNvCxnSpPr>
            <a:cxnSpLocks/>
          </p:cNvCxnSpPr>
          <p:nvPr/>
        </p:nvCxnSpPr>
        <p:spPr>
          <a:xfrm flipV="1">
            <a:off x="6292522" y="3458191"/>
            <a:ext cx="57502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標題 1">
            <a:extLst>
              <a:ext uri="{FF2B5EF4-FFF2-40B4-BE49-F238E27FC236}">
                <a16:creationId xmlns:a16="http://schemas.microsoft.com/office/drawing/2014/main" id="{45715266-48CC-9D41-ACF5-FE76E1CD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295815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C2494293-031B-5546-B98C-A5E73CF9F207}"/>
              </a:ext>
            </a:extLst>
          </p:cNvPr>
          <p:cNvGrpSpPr/>
          <p:nvPr/>
        </p:nvGrpSpPr>
        <p:grpSpPr>
          <a:xfrm>
            <a:off x="4437569" y="1628799"/>
            <a:ext cx="3199406" cy="989543"/>
            <a:chOff x="-489597" y="2799495"/>
            <a:chExt cx="3199406" cy="98954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C4F10C4-DB3B-9342-9575-17F852D37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89597" y="2799495"/>
              <a:ext cx="2150655" cy="989543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B57AC828-D2CB-D946-B0AB-CDBAD21E933F}"/>
                </a:ext>
              </a:extLst>
            </p:cNvPr>
            <p:cNvSpPr txBox="1"/>
            <p:nvPr/>
          </p:nvSpPr>
          <p:spPr>
            <a:xfrm>
              <a:off x="1995167" y="3209368"/>
              <a:ext cx="714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HR</a:t>
              </a:r>
              <a:endParaRPr kumimoji="1" lang="zh-TW" altLang="en-US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29F4231-E819-AF41-8F69-F635BA4174A2}"/>
              </a:ext>
            </a:extLst>
          </p:cNvPr>
          <p:cNvGrpSpPr/>
          <p:nvPr/>
        </p:nvGrpSpPr>
        <p:grpSpPr>
          <a:xfrm>
            <a:off x="4437569" y="3020743"/>
            <a:ext cx="3443048" cy="1094525"/>
            <a:chOff x="2436634" y="2719388"/>
            <a:chExt cx="3443048" cy="109452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4E6419D-4168-0B42-9A88-97325C636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6634" y="2719388"/>
              <a:ext cx="2150655" cy="1094525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2313ACC-932C-5C4C-AA57-20D73ED727E6}"/>
                </a:ext>
              </a:extLst>
            </p:cNvPr>
            <p:cNvSpPr txBox="1"/>
            <p:nvPr/>
          </p:nvSpPr>
          <p:spPr>
            <a:xfrm>
              <a:off x="4677757" y="3289043"/>
              <a:ext cx="1201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Bicubic X4</a:t>
              </a:r>
              <a:endParaRPr kumimoji="1" lang="zh-TW" altLang="en-US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0C5CC35-539E-0A40-81AF-EC25DDF0969A}"/>
              </a:ext>
            </a:extLst>
          </p:cNvPr>
          <p:cNvGrpSpPr/>
          <p:nvPr/>
        </p:nvGrpSpPr>
        <p:grpSpPr>
          <a:xfrm>
            <a:off x="4437569" y="4599696"/>
            <a:ext cx="3446799" cy="989543"/>
            <a:chOff x="5220040" y="2809963"/>
            <a:chExt cx="3446799" cy="98954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7D17C2F-D72A-5946-AEC0-4A2891230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20040" y="2809963"/>
              <a:ext cx="2150655" cy="989543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497DB52-7293-564A-A6D9-00F9CD097499}"/>
                </a:ext>
              </a:extLst>
            </p:cNvPr>
            <p:cNvSpPr txBox="1"/>
            <p:nvPr/>
          </p:nvSpPr>
          <p:spPr>
            <a:xfrm>
              <a:off x="7464914" y="3192247"/>
              <a:ext cx="1201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WDSR X4</a:t>
              </a:r>
              <a:endParaRPr kumimoji="1" lang="zh-TW" altLang="en-US" dirty="0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C8EE328-438D-E946-98BC-983A276062FA}"/>
              </a:ext>
            </a:extLst>
          </p:cNvPr>
          <p:cNvGrpSpPr/>
          <p:nvPr/>
        </p:nvGrpSpPr>
        <p:grpSpPr>
          <a:xfrm>
            <a:off x="755576" y="2047983"/>
            <a:ext cx="2516364" cy="3732349"/>
            <a:chOff x="658958" y="1647464"/>
            <a:chExt cx="2516364" cy="3732349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AEC36A6-9B48-0D43-9E49-9AB10AF2E422}"/>
                </a:ext>
              </a:extLst>
            </p:cNvPr>
            <p:cNvGrpSpPr/>
            <p:nvPr/>
          </p:nvGrpSpPr>
          <p:grpSpPr>
            <a:xfrm>
              <a:off x="658958" y="1647464"/>
              <a:ext cx="2516364" cy="3256471"/>
              <a:chOff x="658958" y="1647464"/>
              <a:chExt cx="2516364" cy="325647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F34C9F7-0B8C-894C-B734-F593C4FDF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958" y="1647464"/>
                <a:ext cx="2516364" cy="3256471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CC0E87F-AFFF-BA4A-B891-5F5A3B0F5152}"/>
                  </a:ext>
                </a:extLst>
              </p:cNvPr>
              <p:cNvSpPr/>
              <p:nvPr/>
            </p:nvSpPr>
            <p:spPr>
              <a:xfrm>
                <a:off x="1235022" y="2420888"/>
                <a:ext cx="720080" cy="31956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1B2AEB3-ECC6-B642-9E02-2B38E1EBA0AB}"/>
                </a:ext>
              </a:extLst>
            </p:cNvPr>
            <p:cNvSpPr txBox="1"/>
            <p:nvPr/>
          </p:nvSpPr>
          <p:spPr>
            <a:xfrm>
              <a:off x="1560270" y="5041259"/>
              <a:ext cx="714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HR</a:t>
              </a:r>
              <a:endParaRPr kumimoji="1" lang="zh-TW" altLang="en-US" dirty="0"/>
            </a:p>
          </p:txBody>
        </p:sp>
      </p:grp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75D52B1-AB8C-4A4B-B6BF-0E8603764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4" y="981075"/>
            <a:ext cx="7467600" cy="556391"/>
          </a:xfrm>
        </p:spPr>
        <p:txBody>
          <a:bodyPr/>
          <a:lstStyle/>
          <a:p>
            <a:r>
              <a:rPr kumimoji="1" lang="en-US" altLang="zh-TW" dirty="0"/>
              <a:t>Result of the </a:t>
            </a: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WDSR on VGGFace2 </a:t>
            </a:r>
            <a:endParaRPr kumimoji="1" lang="zh-TW" altLang="en-US" dirty="0"/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202C41A0-BA2D-2245-A275-2EB5449B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978774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B17A7-3B69-BF4C-AF52-2DE87219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B8A3B1B-D645-3340-BE2E-1B7D080F7893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6"/>
            <a:ext cx="81359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Results of Bicubic and Super-resolution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E41EEA8-0440-EE4E-BD96-6D03C8FAC7CC}"/>
              </a:ext>
            </a:extLst>
          </p:cNvPr>
          <p:cNvSpPr txBox="1"/>
          <p:nvPr/>
        </p:nvSpPr>
        <p:spPr>
          <a:xfrm>
            <a:off x="1002526" y="3734151"/>
            <a:ext cx="714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HR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1463794-5CCD-874B-9855-32C23BDCE940}"/>
              </a:ext>
            </a:extLst>
          </p:cNvPr>
          <p:cNvSpPr txBox="1"/>
          <p:nvPr/>
        </p:nvSpPr>
        <p:spPr>
          <a:xfrm>
            <a:off x="2792305" y="3672057"/>
            <a:ext cx="110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Bicubic4x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BB0CCF-C59F-274E-87D4-F093E9C8565B}"/>
              </a:ext>
            </a:extLst>
          </p:cNvPr>
          <p:cNvSpPr txBox="1"/>
          <p:nvPr/>
        </p:nvSpPr>
        <p:spPr>
          <a:xfrm>
            <a:off x="6876256" y="3672057"/>
            <a:ext cx="929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</a:t>
            </a:r>
            <a:r>
              <a:rPr kumimoji="1" lang="en-US" altLang="zh-TW" dirty="0"/>
              <a:t>R4x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2F0E85-E7A4-F64A-B60F-6297C020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92" y="1515846"/>
            <a:ext cx="7935913" cy="229290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F4C6F6C-471E-9846-A204-0E7757016D50}"/>
              </a:ext>
            </a:extLst>
          </p:cNvPr>
          <p:cNvSpPr txBox="1"/>
          <p:nvPr/>
        </p:nvSpPr>
        <p:spPr>
          <a:xfrm>
            <a:off x="4770296" y="3672057"/>
            <a:ext cx="110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Divided4x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6F9720-AC70-2940-AAE3-B1A158C88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48" y="3982735"/>
            <a:ext cx="8263799" cy="2652136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C2FF9710-8491-4F49-9C4F-40760E2F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086411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r>
              <a:rPr kumimoji="1" lang="en" altLang="zh-TW" dirty="0"/>
              <a:t>Low-resolution Face Recognition in the Wild via Selective Knowledge Distillation</a:t>
            </a:r>
          </a:p>
          <a:p>
            <a:pPr lvl="1"/>
            <a:r>
              <a:rPr lang="en" altLang="zh-TW" dirty="0"/>
              <a:t>Two-stream convolutional neural network</a:t>
            </a:r>
          </a:p>
          <a:p>
            <a:pPr lvl="1"/>
            <a:endParaRPr kumimoji="1"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082C99-92A4-E54F-A456-F3008BA2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97" y="2492896"/>
            <a:ext cx="8010355" cy="376957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r>
              <a:rPr kumimoji="1" lang="en" altLang="zh-TW" dirty="0"/>
              <a:t>FSRNet: End-to-End Learning Face Super-Resolution with Facial Priors </a:t>
            </a:r>
            <a:r>
              <a:rPr lang="en" altLang="zh-TW" dirty="0"/>
              <a:t>Two-stream convolutional neural network</a:t>
            </a:r>
          </a:p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0D88872-6460-334A-AA05-67E0CFCF6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76" y="2224624"/>
            <a:ext cx="8409411" cy="3652301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r>
              <a:rPr kumimoji="1" lang="en" altLang="zh-TW" dirty="0"/>
              <a:t>FSRNet </a:t>
            </a:r>
            <a:r>
              <a:rPr kumimoji="1" lang="en-US" altLang="zh-TW" dirty="0"/>
              <a:t>/ FSRGAN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0B75DD-8E79-DF49-A08D-81074B03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1556792"/>
            <a:ext cx="7941163" cy="4705683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0B003D37-50EA-8847-8BCB-8BC331C9A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67425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圓角矩形 79">
            <a:extLst>
              <a:ext uri="{FF2B5EF4-FFF2-40B4-BE49-F238E27FC236}">
                <a16:creationId xmlns:a16="http://schemas.microsoft.com/office/drawing/2014/main" id="{B5E478E9-8B43-C74A-995E-B77947E69410}"/>
              </a:ext>
            </a:extLst>
          </p:cNvPr>
          <p:cNvSpPr/>
          <p:nvPr/>
        </p:nvSpPr>
        <p:spPr>
          <a:xfrm>
            <a:off x="512839" y="2080272"/>
            <a:ext cx="2055078" cy="140655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</a:p>
          <a:p>
            <a:pPr algn="ctr"/>
            <a:endParaRPr lang="en-US" altLang="zh-TW" dirty="0"/>
          </a:p>
          <a:p>
            <a:pPr algn="ctr"/>
            <a:endParaRPr kumimoji="1" lang="en-US" altLang="zh-TW" dirty="0"/>
          </a:p>
          <a:p>
            <a:pPr algn="ctr"/>
            <a:endParaRPr lang="en-US" altLang="zh-TW" dirty="0"/>
          </a:p>
          <a:p>
            <a:pPr algn="ctr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Approach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F868AF1B-C7CC-AB45-86CE-CD742B957539}"/>
              </a:ext>
            </a:extLst>
          </p:cNvPr>
          <p:cNvCxnSpPr>
            <a:cxnSpLocks/>
            <a:stCxn id="80" idx="3"/>
            <a:endCxn id="7" idx="1"/>
          </p:cNvCxnSpPr>
          <p:nvPr/>
        </p:nvCxnSpPr>
        <p:spPr>
          <a:xfrm>
            <a:off x="2567917" y="2783549"/>
            <a:ext cx="4846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6" name="圖片 25" descr="一張含有 個人, 圍欄, 男人, 木製的 的圖片&#10;&#10;自動產生的描述">
            <a:extLst>
              <a:ext uri="{FF2B5EF4-FFF2-40B4-BE49-F238E27FC236}">
                <a16:creationId xmlns:a16="http://schemas.microsoft.com/office/drawing/2014/main" id="{E1CBDCAC-2BD5-5B41-87E8-C84728CD6B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237" y="2425559"/>
            <a:ext cx="923683" cy="1014464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B664F9DA-3F2D-A040-A861-133CF6776D15}"/>
              </a:ext>
            </a:extLst>
          </p:cNvPr>
          <p:cNvSpPr txBox="1"/>
          <p:nvPr/>
        </p:nvSpPr>
        <p:spPr>
          <a:xfrm>
            <a:off x="3897652" y="6467747"/>
            <a:ext cx="2754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 Amy </a:t>
            </a:r>
            <a:r>
              <a:rPr kumimoji="1" lang="en-US" altLang="zh-TW" sz="18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Kevin 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Tom </a:t>
            </a:r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C8ACD7B-6892-7241-8F27-2EC6E6E63714}"/>
              </a:ext>
            </a:extLst>
          </p:cNvPr>
          <p:cNvSpPr txBox="1"/>
          <p:nvPr/>
        </p:nvSpPr>
        <p:spPr>
          <a:xfrm>
            <a:off x="1018104" y="4582524"/>
            <a:ext cx="105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intruder</a:t>
            </a:r>
            <a:endParaRPr kumimoji="1" lang="zh-TW" altLang="en-US" sz="1800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876F405E-93A4-ED47-BAF1-031C254DB54E}"/>
              </a:ext>
            </a:extLst>
          </p:cNvPr>
          <p:cNvSpPr/>
          <p:nvPr/>
        </p:nvSpPr>
        <p:spPr>
          <a:xfrm>
            <a:off x="3052545" y="2237637"/>
            <a:ext cx="2299136" cy="10918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Detection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2EBAE3F3-F748-314D-A430-6336C0AB63E0}"/>
              </a:ext>
            </a:extLst>
          </p:cNvPr>
          <p:cNvCxnSpPr>
            <a:cxnSpLocks/>
          </p:cNvCxnSpPr>
          <p:nvPr/>
        </p:nvCxnSpPr>
        <p:spPr>
          <a:xfrm>
            <a:off x="5351681" y="2783549"/>
            <a:ext cx="8765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2BC7C4A-1D51-CF4C-AEE8-FE7646C943A3}"/>
              </a:ext>
            </a:extLst>
          </p:cNvPr>
          <p:cNvSpPr txBox="1"/>
          <p:nvPr/>
        </p:nvSpPr>
        <p:spPr>
          <a:xfrm>
            <a:off x="5530694" y="2610110"/>
            <a:ext cx="51847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Yes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菱形 24">
                <a:extLst>
                  <a:ext uri="{FF2B5EF4-FFF2-40B4-BE49-F238E27FC236}">
                    <a16:creationId xmlns:a16="http://schemas.microsoft.com/office/drawing/2014/main" id="{E6ED5D0D-CFAE-A04F-AE04-B6BF0D59F941}"/>
                  </a:ext>
                </a:extLst>
              </p:cNvPr>
              <p:cNvSpPr/>
              <p:nvPr/>
            </p:nvSpPr>
            <p:spPr>
              <a:xfrm>
                <a:off x="3762606" y="4120247"/>
                <a:ext cx="3024337" cy="1293886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Face Verification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5" name="菱形 24">
                <a:extLst>
                  <a:ext uri="{FF2B5EF4-FFF2-40B4-BE49-F238E27FC236}">
                    <a16:creationId xmlns:a16="http://schemas.microsoft.com/office/drawing/2014/main" id="{E6ED5D0D-CFAE-A04F-AE04-B6BF0D59F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606" y="4120247"/>
                <a:ext cx="3024337" cy="1293886"/>
              </a:xfrm>
              <a:prstGeom prst="diamond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B5355D23-20E5-7544-BF67-DC08988C3A1B}"/>
              </a:ext>
            </a:extLst>
          </p:cNvPr>
          <p:cNvCxnSpPr>
            <a:cxnSpLocks/>
            <a:stCxn id="25" idx="1"/>
            <a:endCxn id="34" idx="3"/>
          </p:cNvCxnSpPr>
          <p:nvPr/>
        </p:nvCxnSpPr>
        <p:spPr>
          <a:xfrm flipH="1">
            <a:off x="2076407" y="4767190"/>
            <a:ext cx="16861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BC2DD63-C938-8D47-8865-50759CC1468B}"/>
              </a:ext>
            </a:extLst>
          </p:cNvPr>
          <p:cNvSpPr txBox="1"/>
          <p:nvPr/>
        </p:nvSpPr>
        <p:spPr>
          <a:xfrm>
            <a:off x="2403635" y="4474802"/>
            <a:ext cx="118494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 </a:t>
            </a:r>
          </a:p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6D59C409-7CFE-284E-B07B-AA2F858EB454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5274775" y="5414133"/>
            <a:ext cx="0" cy="10102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F28B94A-FD6C-B049-8F7C-E4307C6D4FFE}"/>
              </a:ext>
            </a:extLst>
          </p:cNvPr>
          <p:cNvSpPr txBox="1"/>
          <p:nvPr/>
        </p:nvSpPr>
        <p:spPr>
          <a:xfrm>
            <a:off x="4723020" y="5642152"/>
            <a:ext cx="110350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Pass the </a:t>
            </a:r>
          </a:p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5" name="肘形接點 64">
            <a:extLst>
              <a:ext uri="{FF2B5EF4-FFF2-40B4-BE49-F238E27FC236}">
                <a16:creationId xmlns:a16="http://schemas.microsoft.com/office/drawing/2014/main" id="{CBA716BC-CB02-1046-B263-44047D6C145B}"/>
              </a:ext>
            </a:extLst>
          </p:cNvPr>
          <p:cNvCxnSpPr>
            <a:cxnSpLocks/>
            <a:stCxn id="7" idx="0"/>
            <a:endCxn id="80" idx="0"/>
          </p:cNvCxnSpPr>
          <p:nvPr/>
        </p:nvCxnSpPr>
        <p:spPr>
          <a:xfrm rot="16200000" flipV="1">
            <a:off x="2792564" y="828087"/>
            <a:ext cx="157365" cy="2661735"/>
          </a:xfrm>
          <a:prstGeom prst="bentConnector3">
            <a:avLst>
              <a:gd name="adj1" fmla="val 33877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EEDB61E-D0CB-2141-830C-0E1145A2592D}"/>
              </a:ext>
            </a:extLst>
          </p:cNvPr>
          <p:cNvSpPr txBox="1"/>
          <p:nvPr/>
        </p:nvSpPr>
        <p:spPr>
          <a:xfrm>
            <a:off x="2631436" y="1547994"/>
            <a:ext cx="47961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2" name="圓角矩形 91">
            <a:extLst>
              <a:ext uri="{FF2B5EF4-FFF2-40B4-BE49-F238E27FC236}">
                <a16:creationId xmlns:a16="http://schemas.microsoft.com/office/drawing/2014/main" id="{7254AB35-01AE-8541-9859-237812694710}"/>
              </a:ext>
            </a:extLst>
          </p:cNvPr>
          <p:cNvSpPr/>
          <p:nvPr/>
        </p:nvSpPr>
        <p:spPr>
          <a:xfrm>
            <a:off x="6236686" y="2327436"/>
            <a:ext cx="1707729" cy="903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Alignment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8" name="肘形接點 97">
            <a:extLst>
              <a:ext uri="{FF2B5EF4-FFF2-40B4-BE49-F238E27FC236}">
                <a16:creationId xmlns:a16="http://schemas.microsoft.com/office/drawing/2014/main" id="{72EE6032-6111-E24C-87D9-98D680B4C0D0}"/>
              </a:ext>
            </a:extLst>
          </p:cNvPr>
          <p:cNvCxnSpPr>
            <a:stCxn id="92" idx="2"/>
            <a:endCxn id="25" idx="0"/>
          </p:cNvCxnSpPr>
          <p:nvPr/>
        </p:nvCxnSpPr>
        <p:spPr>
          <a:xfrm rot="5400000">
            <a:off x="5738209" y="2767904"/>
            <a:ext cx="888909" cy="181577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A3488499-2C61-2141-B8AA-3F75AD2BF78A}"/>
              </a:ext>
            </a:extLst>
          </p:cNvPr>
          <p:cNvCxnSpPr>
            <a:cxnSpLocks/>
            <a:stCxn id="34" idx="0"/>
            <a:endCxn id="80" idx="2"/>
          </p:cNvCxnSpPr>
          <p:nvPr/>
        </p:nvCxnSpPr>
        <p:spPr>
          <a:xfrm flipH="1" flipV="1">
            <a:off x="1547256" y="3486825"/>
            <a:ext cx="6878" cy="10956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27" name="圖片 26" descr="一張含有 個人, 圍欄, 男人, 木製的 的圖片&#10;&#10;自動產生的描述">
            <a:extLst>
              <a:ext uri="{FF2B5EF4-FFF2-40B4-BE49-F238E27FC236}">
                <a16:creationId xmlns:a16="http://schemas.microsoft.com/office/drawing/2014/main" id="{4E74E761-51F7-3945-9F92-50881041FB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507" t="15135" r="8774" b="8378"/>
          <a:stretch/>
        </p:blipFill>
        <p:spPr>
          <a:xfrm>
            <a:off x="6053224" y="3412489"/>
            <a:ext cx="538222" cy="62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Approach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664F9DA-3F2D-A040-A861-133CF6776D15}"/>
              </a:ext>
            </a:extLst>
          </p:cNvPr>
          <p:cNvSpPr txBox="1"/>
          <p:nvPr/>
        </p:nvSpPr>
        <p:spPr>
          <a:xfrm>
            <a:off x="7935912" y="2960946"/>
            <a:ext cx="77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Kevin</a:t>
            </a:r>
            <a:endParaRPr kumimoji="1" lang="en-US" altLang="zh-TW" sz="18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9985A3DE-5ED5-4340-9971-5009CE12B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Face verification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114C6F40-9439-AD43-8B3B-9BB8478420C2}"/>
              </a:ext>
            </a:extLst>
          </p:cNvPr>
          <p:cNvSpPr/>
          <p:nvPr/>
        </p:nvSpPr>
        <p:spPr>
          <a:xfrm>
            <a:off x="3186673" y="2082818"/>
            <a:ext cx="1638697" cy="1406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0FDE4C3-3AC2-3240-9077-DF7C67D5C234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2594828" y="2786095"/>
            <a:ext cx="5918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ED7B824C-6CE2-8C41-8C24-A102DB1A2B53}"/>
              </a:ext>
            </a:extLst>
          </p:cNvPr>
          <p:cNvCxnSpPr>
            <a:cxnSpLocks/>
            <a:stCxn id="27" idx="2"/>
            <a:endCxn id="42" idx="0"/>
          </p:cNvCxnSpPr>
          <p:nvPr/>
        </p:nvCxnSpPr>
        <p:spPr>
          <a:xfrm flipH="1">
            <a:off x="4006021" y="3489371"/>
            <a:ext cx="1" cy="511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菱形 41">
            <a:extLst>
              <a:ext uri="{FF2B5EF4-FFF2-40B4-BE49-F238E27FC236}">
                <a16:creationId xmlns:a16="http://schemas.microsoft.com/office/drawing/2014/main" id="{2B7C706D-95D2-0148-9949-BD68784B5B77}"/>
              </a:ext>
            </a:extLst>
          </p:cNvPr>
          <p:cNvSpPr/>
          <p:nvPr/>
        </p:nvSpPr>
        <p:spPr>
          <a:xfrm>
            <a:off x="2313833" y="4000505"/>
            <a:ext cx="3384376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Compare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the distance of existing vectors</a:t>
            </a:r>
            <a:endParaRPr lang="en-US" altLang="zh-TW" dirty="0"/>
          </a:p>
        </p:txBody>
      </p: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CCF2F2AA-2CED-4747-B55D-6DBFC60F9AFC}"/>
              </a:ext>
            </a:extLst>
          </p:cNvPr>
          <p:cNvCxnSpPr>
            <a:cxnSpLocks/>
            <a:stCxn id="42" idx="2"/>
            <a:endCxn id="81" idx="0"/>
          </p:cNvCxnSpPr>
          <p:nvPr/>
        </p:nvCxnSpPr>
        <p:spPr>
          <a:xfrm>
            <a:off x="4006021" y="5294391"/>
            <a:ext cx="1109" cy="7882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BC2DD63-C938-8D47-8865-50759CC1468B}"/>
              </a:ext>
            </a:extLst>
          </p:cNvPr>
          <p:cNvSpPr txBox="1"/>
          <p:nvPr/>
        </p:nvSpPr>
        <p:spPr>
          <a:xfrm>
            <a:off x="2954130" y="5433686"/>
            <a:ext cx="210378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 threshold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4" name="肘形接點 53">
            <a:extLst>
              <a:ext uri="{FF2B5EF4-FFF2-40B4-BE49-F238E27FC236}">
                <a16:creationId xmlns:a16="http://schemas.microsoft.com/office/drawing/2014/main" id="{BDEEF7B2-93E4-2B43-A180-50A007C3D5FE}"/>
              </a:ext>
            </a:extLst>
          </p:cNvPr>
          <p:cNvCxnSpPr>
            <a:cxnSpLocks/>
            <a:stCxn id="42" idx="3"/>
            <a:endCxn id="66" idx="1"/>
          </p:cNvCxnSpPr>
          <p:nvPr/>
        </p:nvCxnSpPr>
        <p:spPr>
          <a:xfrm flipV="1">
            <a:off x="5698209" y="3145612"/>
            <a:ext cx="660905" cy="1501836"/>
          </a:xfrm>
          <a:prstGeom prst="bentConnector3">
            <a:avLst>
              <a:gd name="adj1" fmla="val 70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圓角矩形 65">
            <a:extLst>
              <a:ext uri="{FF2B5EF4-FFF2-40B4-BE49-F238E27FC236}">
                <a16:creationId xmlns:a16="http://schemas.microsoft.com/office/drawing/2014/main" id="{A7452CCB-8389-0941-A16B-519871A2B50A}"/>
              </a:ext>
            </a:extLst>
          </p:cNvPr>
          <p:cNvSpPr/>
          <p:nvPr/>
        </p:nvSpPr>
        <p:spPr>
          <a:xfrm>
            <a:off x="6359114" y="2641556"/>
            <a:ext cx="1285191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Select the nearest 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B6C7CE5-34F0-8A4E-B1C5-84571FA1482C}"/>
              </a:ext>
            </a:extLst>
          </p:cNvPr>
          <p:cNvSpPr txBox="1"/>
          <p:nvPr/>
        </p:nvSpPr>
        <p:spPr>
          <a:xfrm>
            <a:off x="5146455" y="3496579"/>
            <a:ext cx="110350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Pass the </a:t>
            </a:r>
          </a:p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E6B272DD-9568-3145-A725-02147D9F7C65}"/>
              </a:ext>
            </a:extLst>
          </p:cNvPr>
          <p:cNvCxnSpPr>
            <a:cxnSpLocks/>
            <a:stCxn id="66" idx="3"/>
            <a:endCxn id="33" idx="1"/>
          </p:cNvCxnSpPr>
          <p:nvPr/>
        </p:nvCxnSpPr>
        <p:spPr>
          <a:xfrm>
            <a:off x="7644305" y="3145612"/>
            <a:ext cx="2916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1DFE88C9-6EFD-B847-8CE9-52E268A6CD4E}"/>
              </a:ext>
            </a:extLst>
          </p:cNvPr>
          <p:cNvSpPr txBox="1"/>
          <p:nvPr/>
        </p:nvSpPr>
        <p:spPr>
          <a:xfrm>
            <a:off x="3477978" y="608264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8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intruder</a:t>
            </a:r>
            <a:endParaRPr kumimoji="1" lang="zh-TW" altLang="en-US" sz="1800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76061E9-FC20-924A-A7D4-CA1F26A87572}"/>
              </a:ext>
            </a:extLst>
          </p:cNvPr>
          <p:cNvGrpSpPr/>
          <p:nvPr/>
        </p:nvGrpSpPr>
        <p:grpSpPr>
          <a:xfrm>
            <a:off x="539750" y="2082818"/>
            <a:ext cx="2055078" cy="1406553"/>
            <a:chOff x="539750" y="2082818"/>
            <a:chExt cx="2055078" cy="1406553"/>
          </a:xfrm>
        </p:grpSpPr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1DBEF187-ED88-334E-AF4F-CA26B7FA0A5A}"/>
                </a:ext>
              </a:extLst>
            </p:cNvPr>
            <p:cNvSpPr/>
            <p:nvPr/>
          </p:nvSpPr>
          <p:spPr>
            <a:xfrm>
              <a:off x="539750" y="2082818"/>
              <a:ext cx="2055078" cy="1406553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Input Image</a:t>
              </a:r>
            </a:p>
            <a:p>
              <a:pPr algn="ctr"/>
              <a:endPara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endPara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19" name="圖片 18" descr="一張含有 個人, 圍欄, 男人, 木製的 的圖片&#10;&#10;自動產生的描述">
              <a:extLst>
                <a:ext uri="{FF2B5EF4-FFF2-40B4-BE49-F238E27FC236}">
                  <a16:creationId xmlns:a16="http://schemas.microsoft.com/office/drawing/2014/main" id="{D57A7BF3-0CB1-414C-9795-EDB476D57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507" t="15135" r="8774" b="8378"/>
            <a:stretch/>
          </p:blipFill>
          <p:spPr>
            <a:xfrm>
              <a:off x="1171245" y="2492653"/>
              <a:ext cx="792088" cy="918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44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CPU E5-2630 v4 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64152</TotalTime>
  <Words>1954</Words>
  <Application>Microsoft Macintosh PowerPoint</Application>
  <PresentationFormat>如螢幕大小 (4:3)</PresentationFormat>
  <Paragraphs>276</Paragraphs>
  <Slides>32</Slides>
  <Notes>22</Notes>
  <HiddenSlides>4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1" baseType="lpstr">
      <vt:lpstr>Microsoft JhengHei</vt:lpstr>
      <vt:lpstr>標楷體</vt:lpstr>
      <vt:lpstr>Arial</vt:lpstr>
      <vt:lpstr>Calibri</vt:lpstr>
      <vt:lpstr>Cambria Math</vt:lpstr>
      <vt:lpstr>Times New Roman</vt:lpstr>
      <vt:lpstr>Wingdings</vt:lpstr>
      <vt:lpstr>Wingdings 2</vt:lpstr>
      <vt:lpstr>壁窗</vt:lpstr>
      <vt:lpstr>Fine-tuning the ResNet-based large human face feature extractor by Siamese Network</vt:lpstr>
      <vt:lpstr>Outline</vt:lpstr>
      <vt:lpstr>Introduction</vt:lpstr>
      <vt:lpstr>Related Work</vt:lpstr>
      <vt:lpstr>Related Work</vt:lpstr>
      <vt:lpstr>Related Work</vt:lpstr>
      <vt:lpstr>Approach</vt:lpstr>
      <vt:lpstr>Approach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Conclusion</vt:lpstr>
      <vt:lpstr>PowerPoint 簡報</vt:lpstr>
      <vt:lpstr>Experiments</vt:lpstr>
      <vt:lpstr>Experiments</vt:lpstr>
      <vt:lpstr>Experiments</vt:lpstr>
      <vt:lpstr>Experiments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4344</cp:revision>
  <dcterms:created xsi:type="dcterms:W3CDTF">2008-11-09T17:03:56Z</dcterms:created>
  <dcterms:modified xsi:type="dcterms:W3CDTF">2019-03-18T15:21:17Z</dcterms:modified>
</cp:coreProperties>
</file>